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147483575"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445AAE-2914-6E06-C4A1-D4709FEEE7CE}" v="2" dt="2026-01-23T11:41:52.4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1.xml"/><Relationship Id="rId1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Sereda" userId="S::george.sereda@xebia.com::5e824fc6-3a6a-482b-8597-f9374fb4b421" providerId="AD" clId="Web-{20445AAE-2914-6E06-C4A1-D4709FEEE7CE}"/>
    <pc:docChg chg="addSld delSld">
      <pc:chgData name="George Sereda" userId="S::george.sereda@xebia.com::5e824fc6-3a6a-482b-8597-f9374fb4b421" providerId="AD" clId="Web-{20445AAE-2914-6E06-C4A1-D4709FEEE7CE}" dt="2026-01-23T11:41:52.499" v="1"/>
      <pc:docMkLst>
        <pc:docMk/>
      </pc:docMkLst>
      <pc:sldChg chg="del">
        <pc:chgData name="George Sereda" userId="S::george.sereda@xebia.com::5e824fc6-3a6a-482b-8597-f9374fb4b421" providerId="AD" clId="Web-{20445AAE-2914-6E06-C4A1-D4709FEEE7CE}" dt="2026-01-23T11:41:52.499" v="1"/>
        <pc:sldMkLst>
          <pc:docMk/>
          <pc:sldMk cId="109857222" sldId="256"/>
        </pc:sldMkLst>
      </pc:sldChg>
      <pc:sldChg chg="add">
        <pc:chgData name="George Sereda" userId="S::george.sereda@xebia.com::5e824fc6-3a6a-482b-8597-f9374fb4b421" providerId="AD" clId="Web-{20445AAE-2914-6E06-C4A1-D4709FEEE7CE}" dt="2026-01-23T11:41:48.218" v="0"/>
        <pc:sldMkLst>
          <pc:docMk/>
          <pc:sldMk cId="3430237478" sldId="2147483575"/>
        </pc:sldMkLst>
      </pc:sldChg>
      <pc:sldMasterChg chg="addSldLayout">
        <pc:chgData name="George Sereda" userId="S::george.sereda@xebia.com::5e824fc6-3a6a-482b-8597-f9374fb4b421" providerId="AD" clId="Web-{20445AAE-2914-6E06-C4A1-D4709FEEE7CE}" dt="2026-01-23T11:41:48.218" v="0"/>
        <pc:sldMasterMkLst>
          <pc:docMk/>
          <pc:sldMasterMk cId="2460954070" sldId="2147483660"/>
        </pc:sldMasterMkLst>
        <pc:sldLayoutChg chg="add">
          <pc:chgData name="George Sereda" userId="S::george.sereda@xebia.com::5e824fc6-3a6a-482b-8597-f9374fb4b421" providerId="AD" clId="Web-{20445AAE-2914-6E06-C4A1-D4709FEEE7CE}" dt="2026-01-23T11:41:48.218" v="0"/>
          <pc:sldLayoutMkLst>
            <pc:docMk/>
            <pc:sldMasterMk cId="2460954070" sldId="2147483660"/>
            <pc:sldLayoutMk cId="2991416913" sldId="2147483672"/>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 01">
    <p:bg>
      <p:bgRef idx="1001">
        <a:schemeClr val="bg1"/>
      </p:bgRef>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8D89D3-9418-5FFE-0213-3AB34E69F3A5}"/>
              </a:ext>
            </a:extLst>
          </p:cNvPr>
          <p:cNvSpPr/>
          <p:nvPr userDrawn="1"/>
        </p:nvSpPr>
        <p:spPr>
          <a:xfrm>
            <a:off x="8112125" y="901698"/>
            <a:ext cx="3679824" cy="5365665"/>
          </a:xfrm>
          <a:prstGeom prst="roundRect">
            <a:avLst>
              <a:gd name="adj" fmla="val 960"/>
            </a:avLst>
          </a:prstGeom>
          <a:solidFill>
            <a:srgbClr val="150026"/>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200"/>
          </a:p>
        </p:txBody>
      </p:sp>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0"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16" name="Text Placeholder 2">
            <a:extLst>
              <a:ext uri="{FF2B5EF4-FFF2-40B4-BE49-F238E27FC236}">
                <a16:creationId xmlns:a16="http://schemas.microsoft.com/office/drawing/2014/main" id="{D8372643-3B7C-6294-FD18-89DDF20FE750}"/>
              </a:ext>
            </a:extLst>
          </p:cNvPr>
          <p:cNvSpPr>
            <a:spLocks noGrp="1"/>
          </p:cNvSpPr>
          <p:nvPr>
            <p:ph type="body" sz="quarter" idx="147" hasCustomPrompt="1"/>
          </p:nvPr>
        </p:nvSpPr>
        <p:spPr>
          <a:xfrm>
            <a:off x="406400" y="2129101"/>
            <a:ext cx="7514167" cy="2597798"/>
          </a:xfrm>
          <a:prstGeom prst="rect">
            <a:avLst/>
          </a:prstGeom>
        </p:spPr>
        <p:txBody>
          <a:bodyPr wrap="square" lIns="0" tIns="0" rIns="0" bIns="0" numCol="2" spcCol="332640" anchor="t">
            <a:noAutofit/>
          </a:bodyPr>
          <a:lstStyle>
            <a:lvl1pPr marL="0" marR="0" indent="0" algn="l" defTabSz="609630" rtl="0" eaLnBrk="1" fontAlgn="auto" latinLnBrk="0" hangingPunct="1">
              <a:lnSpc>
                <a:spcPts val="1387"/>
              </a:lnSpc>
              <a:spcBef>
                <a:spcPts val="933"/>
              </a:spcBef>
              <a:spcAft>
                <a:spcPts val="0"/>
              </a:spcAft>
              <a:buClrTx/>
              <a:buSzTx/>
              <a:buFontTx/>
              <a:buNone/>
              <a:tabLst/>
              <a:defRPr sz="1067">
                <a:solidFill>
                  <a:schemeClr val="tx1"/>
                </a:solidFill>
              </a:defRPr>
            </a:lvl1pPr>
            <a:lvl2pPr marL="304815" indent="0">
              <a:buFontTx/>
              <a:buNone/>
              <a:defRPr sz="1200">
                <a:solidFill>
                  <a:schemeClr val="tx1"/>
                </a:solidFill>
              </a:defRPr>
            </a:lvl2pPr>
            <a:lvl3pPr marL="609630" indent="0">
              <a:buFontTx/>
              <a:buNone/>
              <a:defRPr sz="1200">
                <a:solidFill>
                  <a:schemeClr val="tx1"/>
                </a:solidFill>
              </a:defRPr>
            </a:lvl3pPr>
            <a:lvl4pPr marL="914446" indent="0">
              <a:buFontTx/>
              <a:buNone/>
              <a:defRPr sz="1200">
                <a:solidFill>
                  <a:schemeClr val="tx1"/>
                </a:solidFill>
              </a:defRPr>
            </a:lvl4pPr>
            <a:lvl5pPr marL="1219261" indent="0">
              <a:buFontTx/>
              <a:buNone/>
              <a:defRPr sz="120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faucibus</a:t>
            </a:r>
            <a:r>
              <a:rPr lang="en-US"/>
              <a:t> ex </a:t>
            </a:r>
            <a:r>
              <a:rPr lang="en-US" err="1"/>
              <a:t>sapien</a:t>
            </a:r>
            <a:r>
              <a:rPr lang="en-US"/>
              <a:t> vitae </a:t>
            </a:r>
            <a:r>
              <a:rPr lang="en-US" err="1"/>
              <a:t>pellentesque</a:t>
            </a:r>
            <a:r>
              <a:rPr lang="en-US"/>
              <a:t> </a:t>
            </a:r>
            <a:r>
              <a:rPr lang="en-US" err="1"/>
              <a:t>sem</a:t>
            </a:r>
            <a:r>
              <a:rPr lang="en-US"/>
              <a:t> </a:t>
            </a:r>
            <a:r>
              <a:rPr lang="en-US" err="1"/>
              <a:t>placerat</a:t>
            </a:r>
            <a:r>
              <a:rPr lang="en-US"/>
              <a:t>. In id cursus mi </a:t>
            </a:r>
            <a:r>
              <a:rPr lang="en-US" err="1"/>
              <a:t>pretium</a:t>
            </a:r>
            <a:r>
              <a:rPr lang="en-US"/>
              <a:t> </a:t>
            </a:r>
            <a:r>
              <a:rPr lang="en-US" err="1"/>
              <a:t>tellus</a:t>
            </a:r>
            <a:r>
              <a:rPr lang="en-US"/>
              <a:t> </a:t>
            </a:r>
            <a:r>
              <a:rPr lang="en-US" err="1"/>
              <a:t>duis</a:t>
            </a:r>
            <a:r>
              <a:rPr lang="en-US"/>
              <a:t> convallis. Tempus </a:t>
            </a:r>
            <a:r>
              <a:rPr lang="en-US" err="1"/>
              <a:t>leo</a:t>
            </a:r>
            <a:r>
              <a:rPr lang="en-US"/>
              <a:t> </a:t>
            </a:r>
            <a:r>
              <a:rPr lang="en-US" err="1"/>
              <a:t>eu</a:t>
            </a:r>
            <a:r>
              <a:rPr lang="en-US"/>
              <a:t> </a:t>
            </a:r>
            <a:r>
              <a:rPr lang="en-US" err="1"/>
              <a:t>aenean</a:t>
            </a:r>
            <a:r>
              <a:rPr lang="en-US"/>
              <a:t> sed diam </a:t>
            </a:r>
            <a:r>
              <a:rPr lang="en-US" err="1"/>
              <a:t>urna</a:t>
            </a:r>
            <a:r>
              <a:rPr lang="en-US"/>
              <a:t> </a:t>
            </a:r>
            <a:r>
              <a:rPr lang="en-US" err="1"/>
              <a:t>tempor</a:t>
            </a:r>
            <a:r>
              <a:rPr lang="en-US"/>
              <a:t>. Pulvinar </a:t>
            </a:r>
            <a:r>
              <a:rPr lang="en-US" err="1"/>
              <a:t>vivamus</a:t>
            </a:r>
            <a:r>
              <a:rPr lang="en-US"/>
              <a:t>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nunc</a:t>
            </a:r>
            <a:r>
              <a:rPr lang="en-US"/>
              <a:t> </a:t>
            </a:r>
            <a:r>
              <a:rPr lang="en-US" err="1"/>
              <a:t>posuere</a:t>
            </a:r>
            <a:r>
              <a:rPr lang="en-US"/>
              <a:t>. Ut </a:t>
            </a:r>
            <a:r>
              <a:rPr lang="en-US" err="1"/>
              <a:t>hendrerit</a:t>
            </a:r>
            <a:r>
              <a:rPr lang="en-US"/>
              <a:t> semper vel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 per </a:t>
            </a:r>
            <a:r>
              <a:rPr lang="en-US" err="1"/>
              <a:t>conubia</a:t>
            </a:r>
            <a:r>
              <a:rPr lang="en-US"/>
              <a:t> nostra </a:t>
            </a:r>
            <a:r>
              <a:rPr lang="en-US" err="1"/>
              <a:t>inceptos</a:t>
            </a:r>
            <a:r>
              <a:rPr lang="en-US"/>
              <a:t> </a:t>
            </a:r>
            <a:r>
              <a:rPr lang="en-US" err="1"/>
              <a:t>himenaeos</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faucibus</a:t>
            </a:r>
            <a:r>
              <a:rPr lang="en-US"/>
              <a:t> ex </a:t>
            </a:r>
            <a:r>
              <a:rPr lang="en-US" err="1"/>
              <a:t>sapien</a:t>
            </a:r>
            <a:r>
              <a:rPr lang="en-US"/>
              <a:t> vitae </a:t>
            </a:r>
            <a:r>
              <a:rPr lang="en-US" err="1"/>
              <a:t>pellentesque</a:t>
            </a:r>
            <a:r>
              <a:rPr lang="en-US"/>
              <a:t> </a:t>
            </a:r>
            <a:r>
              <a:rPr lang="en-US" err="1"/>
              <a:t>sem</a:t>
            </a:r>
            <a:r>
              <a:rPr lang="en-US"/>
              <a:t> </a:t>
            </a:r>
            <a:r>
              <a:rPr lang="en-US" err="1"/>
              <a:t>placerat</a:t>
            </a:r>
            <a:r>
              <a:rPr lang="en-US"/>
              <a:t>. In id cursus mi </a:t>
            </a:r>
            <a:r>
              <a:rPr lang="en-US" err="1"/>
              <a:t>pretium</a:t>
            </a:r>
            <a:r>
              <a:rPr lang="en-US"/>
              <a:t> </a:t>
            </a:r>
            <a:r>
              <a:rPr lang="en-US" err="1"/>
              <a:t>tellus</a:t>
            </a:r>
            <a:r>
              <a:rPr lang="en-US"/>
              <a:t> </a:t>
            </a:r>
            <a:r>
              <a:rPr lang="en-US" err="1"/>
              <a:t>duis</a:t>
            </a:r>
            <a:r>
              <a:rPr lang="en-US"/>
              <a:t> convallis. Tempus </a:t>
            </a:r>
            <a:r>
              <a:rPr lang="en-US" err="1"/>
              <a:t>leo</a:t>
            </a:r>
            <a:r>
              <a:rPr lang="en-US"/>
              <a:t> </a:t>
            </a:r>
            <a:r>
              <a:rPr lang="en-US" err="1"/>
              <a:t>eu</a:t>
            </a:r>
            <a:r>
              <a:rPr lang="en-US"/>
              <a:t> </a:t>
            </a:r>
            <a:r>
              <a:rPr lang="en-US" err="1"/>
              <a:t>aenean</a:t>
            </a:r>
            <a:r>
              <a:rPr lang="en-US"/>
              <a:t> sed diam </a:t>
            </a:r>
            <a:r>
              <a:rPr lang="en-US" err="1"/>
              <a:t>urna</a:t>
            </a:r>
            <a:r>
              <a:rPr lang="en-US"/>
              <a:t> </a:t>
            </a:r>
            <a:r>
              <a:rPr lang="en-US" err="1"/>
              <a:t>tempor</a:t>
            </a:r>
            <a:r>
              <a:rPr lang="en-US"/>
              <a:t>. Pulvinar </a:t>
            </a:r>
            <a:r>
              <a:rPr lang="en-US" err="1"/>
              <a:t>vivamus</a:t>
            </a:r>
            <a:r>
              <a:rPr lang="en-US"/>
              <a:t>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nunc</a:t>
            </a:r>
            <a:r>
              <a:rPr lang="en-US"/>
              <a:t> </a:t>
            </a:r>
            <a:r>
              <a:rPr lang="en-US" err="1"/>
              <a:t>posuere</a:t>
            </a:r>
            <a:r>
              <a:rPr lang="en-US"/>
              <a:t>. </a:t>
            </a:r>
          </a:p>
          <a:p>
            <a:pPr marL="0" marR="0" lvl="0" indent="0" algn="l" defTabSz="609630" rtl="0" eaLnBrk="1" fontAlgn="auto" latinLnBrk="0" hangingPunct="1">
              <a:lnSpc>
                <a:spcPts val="1387"/>
              </a:lnSpc>
              <a:spcBef>
                <a:spcPts val="933"/>
              </a:spcBef>
              <a:spcAft>
                <a:spcPts val="0"/>
              </a:spcAft>
              <a:buClrTx/>
              <a:buSzTx/>
              <a:buFontTx/>
              <a:buNone/>
              <a:tabLst/>
              <a:defRPr/>
            </a:pPr>
            <a:r>
              <a:rPr lang="en-US"/>
              <a:t>Ut </a:t>
            </a:r>
            <a:r>
              <a:rPr lang="en-US" err="1"/>
              <a:t>hendrerit</a:t>
            </a:r>
            <a:r>
              <a:rPr lang="en-US"/>
              <a:t> semper vel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 per </a:t>
            </a:r>
            <a:r>
              <a:rPr lang="en-US" err="1"/>
              <a:t>conubia</a:t>
            </a:r>
            <a:r>
              <a:rPr lang="en-US"/>
              <a:t> nostra </a:t>
            </a:r>
            <a:r>
              <a:rPr lang="en-US" err="1"/>
              <a:t>inceptos</a:t>
            </a:r>
            <a:r>
              <a:rPr lang="en-US"/>
              <a:t> </a:t>
            </a:r>
            <a:r>
              <a:rPr lang="en-US" err="1"/>
              <a:t>himenaeos</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faucibus</a:t>
            </a:r>
            <a:r>
              <a:rPr lang="en-US"/>
              <a:t> ex </a:t>
            </a:r>
            <a:r>
              <a:rPr lang="en-US" err="1"/>
              <a:t>sapien</a:t>
            </a:r>
            <a:r>
              <a:rPr lang="en-US"/>
              <a:t> vitae </a:t>
            </a:r>
            <a:r>
              <a:rPr lang="en-US" err="1"/>
              <a:t>pellentesque</a:t>
            </a:r>
            <a:r>
              <a:rPr lang="en-US"/>
              <a:t> </a:t>
            </a:r>
            <a:r>
              <a:rPr lang="en-US" err="1"/>
              <a:t>sem</a:t>
            </a:r>
            <a:r>
              <a:rPr lang="en-US"/>
              <a:t> </a:t>
            </a:r>
            <a:r>
              <a:rPr lang="en-US" err="1"/>
              <a:t>placerat</a:t>
            </a:r>
            <a:r>
              <a:rPr lang="en-US"/>
              <a:t>. In id cursus mi </a:t>
            </a:r>
            <a:r>
              <a:rPr lang="en-US" err="1"/>
              <a:t>pretium</a:t>
            </a:r>
            <a:r>
              <a:rPr lang="en-US"/>
              <a:t> </a:t>
            </a:r>
            <a:r>
              <a:rPr lang="en-US" err="1"/>
              <a:t>tellus</a:t>
            </a:r>
            <a:r>
              <a:rPr lang="en-US"/>
              <a:t> </a:t>
            </a:r>
            <a:r>
              <a:rPr lang="en-US" err="1"/>
              <a:t>duis</a:t>
            </a:r>
            <a:r>
              <a:rPr lang="en-US"/>
              <a:t> convallis. Tempus </a:t>
            </a:r>
            <a:r>
              <a:rPr lang="en-US" err="1"/>
              <a:t>leo</a:t>
            </a:r>
            <a:r>
              <a:rPr lang="en-US"/>
              <a:t> </a:t>
            </a:r>
            <a:r>
              <a:rPr lang="en-US" err="1"/>
              <a:t>eu</a:t>
            </a:r>
            <a:r>
              <a:rPr lang="en-US"/>
              <a:t> </a:t>
            </a:r>
            <a:r>
              <a:rPr lang="en-US" err="1"/>
              <a:t>aenean</a:t>
            </a:r>
            <a:r>
              <a:rPr lang="en-US"/>
              <a:t> sed diam </a:t>
            </a:r>
            <a:r>
              <a:rPr lang="en-US" err="1"/>
              <a:t>urna</a:t>
            </a:r>
            <a:r>
              <a:rPr lang="en-US"/>
              <a:t> </a:t>
            </a:r>
            <a:r>
              <a:rPr lang="en-US" err="1"/>
              <a:t>tempor</a:t>
            </a:r>
            <a:r>
              <a:rPr lang="en-US"/>
              <a:t>. Pulvinar </a:t>
            </a:r>
            <a:r>
              <a:rPr lang="en-US" err="1"/>
              <a:t>vivamus</a:t>
            </a:r>
            <a:r>
              <a:rPr lang="en-US"/>
              <a:t>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nunc</a:t>
            </a:r>
            <a:r>
              <a:rPr lang="en-US"/>
              <a:t> </a:t>
            </a:r>
            <a:r>
              <a:rPr lang="en-US" err="1"/>
              <a:t>posuere</a:t>
            </a:r>
            <a:r>
              <a:rPr lang="en-US"/>
              <a:t>. Ut </a:t>
            </a:r>
            <a:r>
              <a:rPr lang="en-US" err="1"/>
              <a:t>hendrerit</a:t>
            </a:r>
            <a:r>
              <a:rPr lang="en-US"/>
              <a:t> semper vel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 per </a:t>
            </a:r>
            <a:r>
              <a:rPr lang="en-US" err="1"/>
              <a:t>conubia</a:t>
            </a:r>
            <a:r>
              <a:rPr lang="en-US"/>
              <a:t> nostra </a:t>
            </a:r>
            <a:r>
              <a:rPr lang="en-US" err="1"/>
              <a:t>inceptos</a:t>
            </a:r>
            <a:r>
              <a:rPr lang="en-US"/>
              <a:t> </a:t>
            </a:r>
            <a:r>
              <a:rPr lang="en-US" err="1"/>
              <a:t>himenaeos</a:t>
            </a:r>
            <a:r>
              <a:rPr lang="en-US"/>
              <a:t>.</a:t>
            </a:r>
          </a:p>
          <a:p>
            <a:pPr lvl="0"/>
            <a:endParaRPr lang="en-US"/>
          </a:p>
          <a:p>
            <a:pPr lvl="0"/>
            <a:endParaRPr lang="en-US"/>
          </a:p>
        </p:txBody>
      </p:sp>
      <p:sp>
        <p:nvSpPr>
          <p:cNvPr id="7" name="Text Placeholder 2">
            <a:extLst>
              <a:ext uri="{FF2B5EF4-FFF2-40B4-BE49-F238E27FC236}">
                <a16:creationId xmlns:a16="http://schemas.microsoft.com/office/drawing/2014/main" id="{C4AF30B4-85EB-A1D4-4010-2C61122E8753}"/>
              </a:ext>
            </a:extLst>
          </p:cNvPr>
          <p:cNvSpPr>
            <a:spLocks noGrp="1"/>
          </p:cNvSpPr>
          <p:nvPr>
            <p:ph type="body" sz="quarter" idx="158"/>
          </p:nvPr>
        </p:nvSpPr>
        <p:spPr>
          <a:xfrm>
            <a:off x="8310563" y="5417693"/>
            <a:ext cx="3282950" cy="165772"/>
          </a:xfrm>
          <a:prstGeom prst="rect">
            <a:avLst/>
          </a:prstGeom>
        </p:spPr>
        <p:txBody>
          <a:bodyPr wrap="square" lIns="0" tIns="0" rIns="0" bIns="0" anchor="b">
            <a:spAutoFit/>
          </a:bodyPr>
          <a:lstStyle>
            <a:lvl1pPr marL="0" indent="0">
              <a:lnSpc>
                <a:spcPts val="1387"/>
              </a:lnSpc>
              <a:spcBef>
                <a:spcPts val="933"/>
              </a:spcBef>
              <a:buFontTx/>
              <a:buNone/>
              <a:defRPr sz="1067">
                <a:solidFill>
                  <a:schemeClr val="bg1"/>
                </a:solidFill>
              </a:defRPr>
            </a:lvl1pPr>
            <a:lvl2pPr marL="304815" indent="0">
              <a:buFontTx/>
              <a:buNone/>
              <a:defRPr sz="1200">
                <a:solidFill>
                  <a:schemeClr val="tx1"/>
                </a:solidFill>
              </a:defRPr>
            </a:lvl2pPr>
            <a:lvl3pPr marL="609630" indent="0">
              <a:buFontTx/>
              <a:buNone/>
              <a:defRPr sz="1200">
                <a:solidFill>
                  <a:schemeClr val="tx1"/>
                </a:solidFill>
              </a:defRPr>
            </a:lvl3pPr>
            <a:lvl4pPr marL="914446" indent="0">
              <a:buFontTx/>
              <a:buNone/>
              <a:defRPr sz="1200">
                <a:solidFill>
                  <a:schemeClr val="tx1"/>
                </a:solidFill>
              </a:defRPr>
            </a:lvl4pPr>
            <a:lvl5pPr marL="1219261" indent="0">
              <a:buFontTx/>
              <a:buNone/>
              <a:defRPr sz="1200">
                <a:solidFill>
                  <a:schemeClr val="tx1"/>
                </a:solidFill>
              </a:defRPr>
            </a:lvl5pPr>
          </a:lstStyle>
          <a:p>
            <a:pPr lvl="0"/>
            <a:r>
              <a:rPr lang="en-US"/>
              <a:t>Click to edit Master text styles</a:t>
            </a:r>
          </a:p>
        </p:txBody>
      </p:sp>
      <p:sp>
        <p:nvSpPr>
          <p:cNvPr id="11" name="Text Placeholder 22">
            <a:extLst>
              <a:ext uri="{FF2B5EF4-FFF2-40B4-BE49-F238E27FC236}">
                <a16:creationId xmlns:a16="http://schemas.microsoft.com/office/drawing/2014/main" id="{C7D90C75-4BCC-B42C-6837-2A69D363147E}"/>
              </a:ext>
            </a:extLst>
          </p:cNvPr>
          <p:cNvSpPr>
            <a:spLocks noGrp="1"/>
          </p:cNvSpPr>
          <p:nvPr>
            <p:ph type="body" sz="quarter" idx="136" hasCustomPrompt="1"/>
          </p:nvPr>
        </p:nvSpPr>
        <p:spPr>
          <a:xfrm>
            <a:off x="406400" y="913510"/>
            <a:ext cx="7514167" cy="470214"/>
          </a:xfrm>
          <a:prstGeom prst="rect">
            <a:avLst/>
          </a:prstGeom>
        </p:spPr>
        <p:txBody>
          <a:bodyPr wrap="square" lIns="0" tIns="0" rIns="0" bIns="0" anchor="t">
            <a:spAutoFit/>
          </a:bodyPr>
          <a:lstStyle>
            <a:lvl1pPr marL="0" indent="0">
              <a:lnSpc>
                <a:spcPts val="3654"/>
              </a:lnSpc>
              <a:buNone/>
              <a:defRPr sz="3200">
                <a:latin typeface="+mj-lt"/>
              </a:defRPr>
            </a:lvl1pPr>
          </a:lstStyle>
          <a:p>
            <a:pPr lvl="0"/>
            <a:r>
              <a:rPr lang="en-US"/>
              <a:t>Click to edit master title style</a:t>
            </a:r>
          </a:p>
        </p:txBody>
      </p:sp>
      <p:sp>
        <p:nvSpPr>
          <p:cNvPr id="13" name="Picture Placeholder 8">
            <a:extLst>
              <a:ext uri="{FF2B5EF4-FFF2-40B4-BE49-F238E27FC236}">
                <a16:creationId xmlns:a16="http://schemas.microsoft.com/office/drawing/2014/main" id="{EC83104C-BCB2-B66E-29C5-6CD4E89035A0}"/>
              </a:ext>
            </a:extLst>
          </p:cNvPr>
          <p:cNvSpPr>
            <a:spLocks noGrp="1"/>
          </p:cNvSpPr>
          <p:nvPr>
            <p:ph type="pic" sz="quarter" idx="163"/>
          </p:nvPr>
        </p:nvSpPr>
        <p:spPr>
          <a:xfrm>
            <a:off x="8307387" y="1056497"/>
            <a:ext cx="3289300" cy="2286000"/>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bg1"/>
                </a:solidFill>
              </a:defRPr>
            </a:lvl1pPr>
          </a:lstStyle>
          <a:p>
            <a:pPr marL="0" lvl="0" indent="0">
              <a:buNone/>
            </a:pPr>
            <a:r>
              <a:rPr lang="en-US"/>
              <a:t>Click icon to add picture</a:t>
            </a:r>
          </a:p>
        </p:txBody>
      </p:sp>
      <p:cxnSp>
        <p:nvCxnSpPr>
          <p:cNvPr id="8" name="Straight Connector 7">
            <a:extLst>
              <a:ext uri="{FF2B5EF4-FFF2-40B4-BE49-F238E27FC236}">
                <a16:creationId xmlns:a16="http://schemas.microsoft.com/office/drawing/2014/main" id="{E37D7387-1543-C4E3-141C-4CC1DF7FA95C}"/>
              </a:ext>
            </a:extLst>
          </p:cNvPr>
          <p:cNvCxnSpPr>
            <a:cxnSpLocks/>
          </p:cNvCxnSpPr>
          <p:nvPr userDrawn="1"/>
        </p:nvCxnSpPr>
        <p:spPr>
          <a:xfrm>
            <a:off x="407459"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0">
            <a:extLst>
              <a:ext uri="{FF2B5EF4-FFF2-40B4-BE49-F238E27FC236}">
                <a16:creationId xmlns:a16="http://schemas.microsoft.com/office/drawing/2014/main" id="{809BACA3-2E0A-39F6-130F-D5AE7D77E2DE}"/>
              </a:ext>
            </a:extLst>
          </p:cNvPr>
          <p:cNvSpPr>
            <a:spLocks noGrp="1"/>
          </p:cNvSpPr>
          <p:nvPr>
            <p:ph type="body" idx="106" hasCustomPrompt="1"/>
          </p:nvPr>
        </p:nvSpPr>
        <p:spPr>
          <a:xfrm>
            <a:off x="406400" y="408053"/>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4" name="Slide Number Placeholder 4">
            <a:extLst>
              <a:ext uri="{FF2B5EF4-FFF2-40B4-BE49-F238E27FC236}">
                <a16:creationId xmlns:a16="http://schemas.microsoft.com/office/drawing/2014/main" id="{25302047-ABAD-0CD7-8E86-1057A5595EFB}"/>
              </a:ext>
            </a:extLst>
          </p:cNvPr>
          <p:cNvSpPr>
            <a:spLocks noGrp="1"/>
          </p:cNvSpPr>
          <p:nvPr>
            <p:ph type="sldNum" sz="quarter" idx="12"/>
          </p:nvPr>
        </p:nvSpPr>
        <p:spPr>
          <a:xfrm>
            <a:off x="10992909" y="6457865"/>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5" name="Symbol zastępczy stopki 1">
            <a:extLst>
              <a:ext uri="{FF2B5EF4-FFF2-40B4-BE49-F238E27FC236}">
                <a16:creationId xmlns:a16="http://schemas.microsoft.com/office/drawing/2014/main" id="{BC270ADE-93B0-C3AD-86D2-FBED009528C0}"/>
              </a:ext>
            </a:extLst>
          </p:cNvPr>
          <p:cNvSpPr>
            <a:spLocks noGrp="1"/>
          </p:cNvSpPr>
          <p:nvPr>
            <p:ph type="ftr" sz="quarter" idx="3"/>
          </p:nvPr>
        </p:nvSpPr>
        <p:spPr>
          <a:xfrm>
            <a:off x="406401" y="6457865"/>
            <a:ext cx="3673475" cy="123111"/>
          </a:xfrm>
          <a:prstGeom prst="rect">
            <a:avLst/>
          </a:prstGeom>
        </p:spPr>
        <p:txBody>
          <a:bodyPr wrap="square" lIns="0" tIns="0" rIns="0" bIns="0">
            <a:spAutoFit/>
          </a:bodyPr>
          <a:lstStyle>
            <a:lvl1pPr>
              <a:defRPr lang="en-GB" sz="800">
                <a:solidFill>
                  <a:schemeClr val="tx1"/>
                </a:solidFill>
              </a:defRPr>
            </a:lvl1pPr>
          </a:lstStyle>
          <a:p>
            <a:r>
              <a:rPr lang="en-US"/>
              <a:t>Copyright © 2025 Xebia. All rights reserved</a:t>
            </a:r>
          </a:p>
        </p:txBody>
      </p:sp>
    </p:spTree>
    <p:extLst>
      <p:ext uri="{BB962C8B-B14F-4D97-AF65-F5344CB8AC3E}">
        <p14:creationId xmlns:p14="http://schemas.microsoft.com/office/powerpoint/2010/main" val="2991416913"/>
      </p:ext>
    </p:extLst>
  </p:cSld>
  <p:clrMapOvr>
    <a:masterClrMapping/>
  </p:clrMapOvr>
  <p:extLst>
    <p:ext uri="{DCECCB84-F9BA-43D5-87BE-67443E8EF086}">
      <p15:sldGuideLst xmlns:p15="http://schemas.microsoft.com/office/powerpoint/2012/main">
        <p15:guide id="1" orient="horz" pos="382">
          <p15:clr>
            <a:srgbClr val="A4A3A4"/>
          </p15:clr>
        </p15:guide>
        <p15:guide id="2" pos="6758">
          <p15:clr>
            <a:srgbClr val="C35EA4"/>
          </p15:clr>
        </p15:guide>
        <p15:guide id="3" pos="5851">
          <p15:clr>
            <a:srgbClr val="C35EA4"/>
          </p15:clr>
        </p15:guide>
        <p15:guide id="4" pos="5669">
          <p15:clr>
            <a:srgbClr val="C35EA4"/>
          </p15:clr>
        </p15:guide>
        <p15:guide id="5" pos="6576">
          <p15:clr>
            <a:srgbClr val="C35EA4"/>
          </p15:clr>
        </p15:guide>
        <p15:guide id="6" pos="4944">
          <p15:clr>
            <a:srgbClr val="C35EA4"/>
          </p15:clr>
        </p15:guide>
        <p15:guide id="7" pos="4762">
          <p15:clr>
            <a:srgbClr val="C35EA4"/>
          </p15:clr>
        </p15:guide>
        <p15:guide id="9" pos="7484">
          <p15:clr>
            <a:srgbClr val="C35EA4"/>
          </p15:clr>
        </p15:guide>
        <p15:guide id="11" pos="7665">
          <p15:clr>
            <a:srgbClr val="C35EA4"/>
          </p15:clr>
        </p15:guide>
        <p15:guide id="12" pos="8391">
          <p15:clr>
            <a:srgbClr val="C35EA4"/>
          </p15:clr>
        </p15:guide>
        <p15:guide id="13" pos="3129">
          <p15:clr>
            <a:srgbClr val="C35EA4"/>
          </p15:clr>
        </p15:guide>
        <p15:guide id="14" pos="2948">
          <p15:clr>
            <a:srgbClr val="C35EA4"/>
          </p15:clr>
        </p15:guide>
        <p15:guide id="15" pos="8572">
          <p15:clr>
            <a:srgbClr val="C35EA4"/>
          </p15:clr>
        </p15:guide>
        <p15:guide id="16" pos="9298">
          <p15:clr>
            <a:srgbClr val="C35EA4"/>
          </p15:clr>
        </p15:guide>
        <p15:guide id="18" pos="2041">
          <p15:clr>
            <a:srgbClr val="C35EA4"/>
          </p15:clr>
        </p15:guide>
        <p15:guide id="19" pos="9479">
          <p15:clr>
            <a:srgbClr val="C35EA4"/>
          </p15:clr>
        </p15:guide>
        <p15:guide id="20" pos="10205">
          <p15:clr>
            <a:srgbClr val="C35EA4"/>
          </p15:clr>
        </p15:guide>
        <p15:guide id="21" pos="1315">
          <p15:clr>
            <a:srgbClr val="C35EA4"/>
          </p15:clr>
        </p15:guide>
        <p15:guide id="22" pos="1133">
          <p15:clr>
            <a:srgbClr val="C35EA4"/>
          </p15:clr>
        </p15:guide>
        <p15:guide id="23" pos="10387">
          <p15:clr>
            <a:srgbClr val="C35EA4"/>
          </p15:clr>
        </p15:guide>
        <p15:guide id="24" pos="11135">
          <p15:clr>
            <a:srgbClr val="A4A3A4"/>
          </p15:clr>
        </p15:guide>
        <p15:guide id="25" pos="385">
          <p15:clr>
            <a:srgbClr val="A4A3A4"/>
          </p15:clr>
        </p15:guide>
        <p15:guide id="26" orient="horz" pos="609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1/23/2026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634D0-EF99-8CCD-D69A-B616A560E466}"/>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6C8F7DFD-815A-EEDA-0C45-A48D22390515}"/>
              </a:ext>
            </a:extLst>
          </p:cNvPr>
          <p:cNvSpPr>
            <a:spLocks noGrp="1"/>
          </p:cNvSpPr>
          <p:nvPr>
            <p:ph type="body" sz="quarter" idx="136"/>
          </p:nvPr>
        </p:nvSpPr>
        <p:spPr>
          <a:xfrm>
            <a:off x="435897" y="766026"/>
            <a:ext cx="7514167" cy="425886"/>
          </a:xfrm>
        </p:spPr>
        <p:txBody>
          <a:bodyPr/>
          <a:lstStyle/>
          <a:p>
            <a:r>
              <a:rPr lang="en-US" sz="2400" noProof="1">
                <a:solidFill>
                  <a:schemeClr val="accent6"/>
                </a:solidFill>
              </a:rPr>
              <a:t>Professionalizing IT team to deliver value</a:t>
            </a:r>
          </a:p>
        </p:txBody>
      </p:sp>
      <p:pic>
        <p:nvPicPr>
          <p:cNvPr id="10" name="Picture Placeholder 9" descr="Aerial view of solar farm">
            <a:extLst>
              <a:ext uri="{FF2B5EF4-FFF2-40B4-BE49-F238E27FC236}">
                <a16:creationId xmlns:a16="http://schemas.microsoft.com/office/drawing/2014/main" id="{0F93F247-431A-BCBF-71F7-F785F2329A12}"/>
              </a:ext>
            </a:extLst>
          </p:cNvPr>
          <p:cNvPicPr>
            <a:picLocks noGrp="1" noChangeAspect="1"/>
          </p:cNvPicPr>
          <p:nvPr>
            <p:ph type="pic" sz="quarter" idx="163"/>
          </p:nvPr>
        </p:nvPicPr>
        <p:blipFill>
          <a:blip r:embed="rId2">
            <a:extLst>
              <a:ext uri="{28A0092B-C50C-407E-A947-70E740481C1C}">
                <a14:useLocalDpi xmlns:a14="http://schemas.microsoft.com/office/drawing/2010/main" val="0"/>
              </a:ext>
            </a:extLst>
          </a:blip>
          <a:srcRect l="2062" r="2062"/>
          <a:stretch/>
        </p:blipFill>
        <p:spPr>
          <a:xfrm>
            <a:off x="8336884" y="1115490"/>
            <a:ext cx="3289300" cy="2286000"/>
          </a:xfrm>
        </p:spPr>
      </p:pic>
      <p:sp>
        <p:nvSpPr>
          <p:cNvPr id="5" name="Text Placeholder 4">
            <a:extLst>
              <a:ext uri="{FF2B5EF4-FFF2-40B4-BE49-F238E27FC236}">
                <a16:creationId xmlns:a16="http://schemas.microsoft.com/office/drawing/2014/main" id="{4DA42E45-B178-C33B-2815-8F134EA10936}"/>
              </a:ext>
            </a:extLst>
          </p:cNvPr>
          <p:cNvSpPr>
            <a:spLocks noGrp="1"/>
          </p:cNvSpPr>
          <p:nvPr>
            <p:ph type="body" idx="106"/>
          </p:nvPr>
        </p:nvSpPr>
        <p:spPr>
          <a:xfrm>
            <a:off x="406400" y="408053"/>
            <a:ext cx="7514167" cy="471604"/>
          </a:xfrm>
        </p:spPr>
        <p:txBody>
          <a:bodyPr/>
          <a:lstStyle/>
          <a:p>
            <a:r>
              <a:rPr lang="en-US" noProof="1">
                <a:solidFill>
                  <a:srgbClr val="595959"/>
                </a:solidFill>
                <a:latin typeface="Arial"/>
                <a:cs typeface="Arial"/>
              </a:rPr>
              <a:t>Xebia response to Zeppelin Power EMS RFP</a:t>
            </a:r>
          </a:p>
          <a:p>
            <a:endParaRPr lang="en-US" noProof="1"/>
          </a:p>
        </p:txBody>
      </p:sp>
      <p:sp>
        <p:nvSpPr>
          <p:cNvPr id="2" name="Slide Number Placeholder 1">
            <a:extLst>
              <a:ext uri="{FF2B5EF4-FFF2-40B4-BE49-F238E27FC236}">
                <a16:creationId xmlns:a16="http://schemas.microsoft.com/office/drawing/2014/main" id="{044F1557-9F52-5D09-8CA5-80D96CA1DFB8}"/>
              </a:ext>
            </a:extLst>
          </p:cNvPr>
          <p:cNvSpPr>
            <a:spLocks noGrp="1"/>
          </p:cNvSpPr>
          <p:nvPr>
            <p:ph type="sldNum" sz="quarter" idx="12"/>
          </p:nvPr>
        </p:nvSpPr>
        <p:spPr/>
        <p:txBody>
          <a:bodyPr/>
          <a:lstStyle/>
          <a:p>
            <a:fld id="{C1F56866-D47B-47B9-9D95-BB9706FB23C1}" type="slidenum">
              <a:rPr lang="en-US" noProof="1" smtClean="0"/>
              <a:pPr/>
              <a:t>1</a:t>
            </a:fld>
            <a:endParaRPr lang="en-US" noProof="1"/>
          </a:p>
        </p:txBody>
      </p:sp>
      <p:sp>
        <p:nvSpPr>
          <p:cNvPr id="3" name="Symbol zastępczy stopki 2">
            <a:extLst>
              <a:ext uri="{FF2B5EF4-FFF2-40B4-BE49-F238E27FC236}">
                <a16:creationId xmlns:a16="http://schemas.microsoft.com/office/drawing/2014/main" id="{C3FBF2F6-DEF3-CB08-20CD-4C9B573881F6}"/>
              </a:ext>
            </a:extLst>
          </p:cNvPr>
          <p:cNvSpPr>
            <a:spLocks noGrp="1"/>
          </p:cNvSpPr>
          <p:nvPr>
            <p:ph type="ftr" sz="quarter" idx="3"/>
          </p:nvPr>
        </p:nvSpPr>
        <p:spPr/>
        <p:txBody>
          <a:bodyPr/>
          <a:lstStyle/>
          <a:p>
            <a:r>
              <a:rPr lang="en-US" noProof="1"/>
              <a:t>Copyright © 2025 Xebia. All rights reserved</a:t>
            </a:r>
          </a:p>
        </p:txBody>
      </p:sp>
      <p:sp>
        <p:nvSpPr>
          <p:cNvPr id="19" name="Google Shape;11530;p246">
            <a:extLst>
              <a:ext uri="{FF2B5EF4-FFF2-40B4-BE49-F238E27FC236}">
                <a16:creationId xmlns:a16="http://schemas.microsoft.com/office/drawing/2014/main" id="{F0006163-3348-B254-241F-18C2F1D7693C}"/>
              </a:ext>
            </a:extLst>
          </p:cNvPr>
          <p:cNvSpPr txBox="1"/>
          <p:nvPr/>
        </p:nvSpPr>
        <p:spPr>
          <a:xfrm>
            <a:off x="400050" y="1342123"/>
            <a:ext cx="7313418" cy="5636000"/>
          </a:xfrm>
          <a:prstGeom prst="rect">
            <a:avLst/>
          </a:prstGeom>
          <a:noFill/>
          <a:ln>
            <a:noFill/>
          </a:ln>
        </p:spPr>
        <p:txBody>
          <a:bodyPr spcFirstLastPara="1" wrap="square" lIns="91425" tIns="91425" rIns="91425" bIns="91425" anchor="t" anchorCtr="0">
            <a:normAutofit/>
          </a:bodyPr>
          <a:lstStyle/>
          <a:p>
            <a:pPr marL="0" marR="0" lvl="0" indent="0" algn="just" rtl="0">
              <a:lnSpc>
                <a:spcPct val="100000"/>
              </a:lnSpc>
              <a:spcBef>
                <a:spcPts val="0"/>
              </a:spcBef>
              <a:spcAft>
                <a:spcPts val="0"/>
              </a:spcAft>
              <a:buClr>
                <a:srgbClr val="000000"/>
              </a:buClr>
              <a:buSzPct val="73333"/>
              <a:buFont typeface="Arial"/>
              <a:buNone/>
            </a:pPr>
            <a:r>
              <a:rPr lang="en-US" sz="1200" b="1" noProof="1">
                <a:solidFill>
                  <a:schemeClr val="accent6"/>
                </a:solidFill>
                <a:ea typeface="Proxima Nova Rg"/>
                <a:cs typeface="Proxima Nova Rg"/>
                <a:sym typeface="Proxima Nova"/>
              </a:rPr>
              <a:t>Business Challenge</a:t>
            </a:r>
            <a:endParaRPr lang="en-US" sz="1200" b="1" i="0" u="none" strike="noStrike" cap="none" noProof="1">
              <a:solidFill>
                <a:schemeClr val="accent6"/>
              </a:solidFill>
              <a:ea typeface="Proxima Nova Rg"/>
              <a:cs typeface="Proxima Nova Rg"/>
              <a:sym typeface="Proxima Nova"/>
            </a:endParaRPr>
          </a:p>
          <a:p>
            <a:pPr marL="0" lvl="0" indent="0" algn="just" rtl="0">
              <a:lnSpc>
                <a:spcPct val="115000"/>
              </a:lnSpc>
              <a:spcBef>
                <a:spcPts val="0"/>
              </a:spcBef>
              <a:spcAft>
                <a:spcPts val="0"/>
              </a:spcAft>
              <a:buClr>
                <a:schemeClr val="dk1"/>
              </a:buClr>
              <a:buSzPct val="122222"/>
              <a:buFont typeface="Arial"/>
              <a:buNone/>
            </a:pPr>
            <a:r>
              <a:rPr lang="en-US" sz="1000" noProof="1">
                <a:solidFill>
                  <a:schemeClr val="accent6"/>
                </a:solidFill>
                <a:ea typeface="Proxima Nova Rg"/>
                <a:cs typeface="Proxima Nova Rg"/>
                <a:sym typeface="Proxima Nova"/>
              </a:rPr>
              <a:t>A surge in IT personnel (7 to 50) highlighted the need to address their system's shortcomings. The current architecture lacked transparency and a foundational structure.​</a:t>
            </a:r>
          </a:p>
          <a:p>
            <a:pPr marL="0" lvl="0" indent="0" algn="just" rtl="0">
              <a:lnSpc>
                <a:spcPct val="115000"/>
              </a:lnSpc>
              <a:spcBef>
                <a:spcPts val="0"/>
              </a:spcBef>
              <a:spcAft>
                <a:spcPts val="0"/>
              </a:spcAft>
              <a:buClr>
                <a:schemeClr val="dk1"/>
              </a:buClr>
              <a:buSzPct val="122222"/>
              <a:buFont typeface="Arial"/>
              <a:buNone/>
            </a:pPr>
            <a:r>
              <a:rPr lang="en-US" sz="1000" noProof="1">
                <a:solidFill>
                  <a:schemeClr val="accent6"/>
                </a:solidFill>
                <a:ea typeface="Proxima Nova Rg"/>
                <a:cs typeface="Proxima Nova Rg"/>
                <a:sym typeface="Proxima Nova"/>
              </a:rPr>
              <a:t>Creating a streamlined infrastructure, transforming complex and inefficient into something stable, simple and easy to manage</a:t>
            </a:r>
          </a:p>
          <a:p>
            <a:pPr marL="0" lvl="0" indent="0" algn="just" rtl="0">
              <a:lnSpc>
                <a:spcPct val="115000"/>
              </a:lnSpc>
              <a:spcBef>
                <a:spcPts val="0"/>
              </a:spcBef>
              <a:spcAft>
                <a:spcPts val="0"/>
              </a:spcAft>
              <a:buClr>
                <a:schemeClr val="dk1"/>
              </a:buClr>
              <a:buSzPct val="122222"/>
              <a:buFont typeface="Arial"/>
              <a:buNone/>
            </a:pPr>
            <a:endParaRPr lang="en-US" sz="1000" noProof="1">
              <a:solidFill>
                <a:schemeClr val="accent6"/>
              </a:solidFill>
              <a:ea typeface="Proxima Nova Rg"/>
              <a:cs typeface="Proxima Nova Rg"/>
              <a:sym typeface="Proxima Nova"/>
            </a:endParaRPr>
          </a:p>
          <a:p>
            <a:pPr marL="0" lvl="0" indent="0" algn="just" rtl="0">
              <a:lnSpc>
                <a:spcPct val="115000"/>
              </a:lnSpc>
              <a:spcBef>
                <a:spcPts val="0"/>
              </a:spcBef>
              <a:spcAft>
                <a:spcPts val="0"/>
              </a:spcAft>
              <a:buClr>
                <a:schemeClr val="dk1"/>
              </a:buClr>
              <a:buSzPct val="122222"/>
              <a:buFont typeface="Arial"/>
              <a:buNone/>
            </a:pPr>
            <a:r>
              <a:rPr lang="en-US" sz="1200" b="1" i="0" u="none" strike="noStrike" cap="none" noProof="1">
                <a:solidFill>
                  <a:schemeClr val="accent6"/>
                </a:solidFill>
                <a:ea typeface="Proxima Nova Rg"/>
                <a:cs typeface="Proxima Nova Rg"/>
                <a:sym typeface="Proxima Nova"/>
              </a:rPr>
              <a:t>Solution</a:t>
            </a:r>
          </a:p>
          <a:p>
            <a:pPr marL="0" lvl="0" indent="0" algn="just" rtl="0">
              <a:lnSpc>
                <a:spcPct val="115000"/>
              </a:lnSpc>
              <a:spcBef>
                <a:spcPts val="0"/>
              </a:spcBef>
              <a:spcAft>
                <a:spcPts val="0"/>
              </a:spcAft>
              <a:buClr>
                <a:schemeClr val="dk1"/>
              </a:buClr>
              <a:buSzPct val="122222"/>
              <a:buFont typeface="Arial"/>
              <a:buNone/>
            </a:pPr>
            <a:r>
              <a:rPr lang="en-US" sz="1000" noProof="1">
                <a:solidFill>
                  <a:schemeClr val="accent6"/>
                </a:solidFill>
                <a:ea typeface="Proxima Nova Rg"/>
                <a:cs typeface="Proxima Nova Rg"/>
                <a:sym typeface="Proxima Nova"/>
              </a:rPr>
              <a:t>The client hired Xebia’s expert consultants to help automate testing, optimize release management and migrate its services to the cloud via Azure Pipeline and DevOps. ​</a:t>
            </a:r>
          </a:p>
          <a:p>
            <a:pPr marL="0" lvl="0" indent="0" algn="just" rtl="0">
              <a:lnSpc>
                <a:spcPct val="115000"/>
              </a:lnSpc>
              <a:spcBef>
                <a:spcPts val="0"/>
              </a:spcBef>
              <a:spcAft>
                <a:spcPts val="0"/>
              </a:spcAft>
              <a:buClr>
                <a:schemeClr val="dk1"/>
              </a:buClr>
              <a:buSzPct val="122222"/>
              <a:buFont typeface="Arial"/>
              <a:buNone/>
            </a:pPr>
            <a:r>
              <a:rPr lang="en-US" sz="1000" noProof="1">
                <a:solidFill>
                  <a:schemeClr val="accent6"/>
                </a:solidFill>
                <a:ea typeface="Proxima Nova Rg"/>
                <a:cs typeface="Proxima Nova Rg"/>
                <a:sym typeface="Proxima Nova"/>
              </a:rPr>
              <a:t>Implemented TFS release management, which proved extremely successful, according to IT department team leader, Alex Janssen: “Before, a new release would take two people an entire day to process, but with TFS, workflow averaged one and a half hours for the entire landscape—a massive jump in efficiency.”​</a:t>
            </a:r>
          </a:p>
          <a:p>
            <a:pPr marL="0" lvl="0" indent="0" algn="just" rtl="0">
              <a:lnSpc>
                <a:spcPct val="115000"/>
              </a:lnSpc>
              <a:spcBef>
                <a:spcPts val="0"/>
              </a:spcBef>
              <a:spcAft>
                <a:spcPts val="0"/>
              </a:spcAft>
              <a:buClr>
                <a:schemeClr val="dk1"/>
              </a:buClr>
              <a:buSzPct val="122222"/>
              <a:buFont typeface="Arial"/>
              <a:buNone/>
            </a:pPr>
            <a:r>
              <a:rPr lang="en-US" sz="1000" noProof="1">
                <a:solidFill>
                  <a:schemeClr val="accent6"/>
                </a:solidFill>
                <a:ea typeface="Proxima Nova Rg"/>
                <a:cs typeface="Proxima Nova Rg"/>
                <a:sym typeface="Proxima Nova"/>
              </a:rPr>
              <a:t>Helped client realize its changes by setting up a DTAP (develop, test, accept and production) environment, which is done as a team, all working to solve the puzzle of how to make software efficient, quick, and reliable. ​</a:t>
            </a:r>
          </a:p>
          <a:p>
            <a:pPr marL="0" lvl="0" indent="0" algn="just" rtl="0">
              <a:lnSpc>
                <a:spcPct val="115000"/>
              </a:lnSpc>
              <a:spcBef>
                <a:spcPts val="0"/>
              </a:spcBef>
              <a:spcAft>
                <a:spcPts val="0"/>
              </a:spcAft>
              <a:buClr>
                <a:schemeClr val="dk1"/>
              </a:buClr>
              <a:buSzPct val="122222"/>
              <a:buFont typeface="Arial"/>
              <a:buNone/>
            </a:pPr>
            <a:r>
              <a:rPr lang="en-US" sz="1000" noProof="1">
                <a:solidFill>
                  <a:schemeClr val="accent6"/>
                </a:solidFill>
                <a:ea typeface="Proxima Nova Rg"/>
                <a:cs typeface="Proxima Nova Rg"/>
                <a:sym typeface="Proxima Nova"/>
              </a:rPr>
              <a:t>This included managing the server infrastructure with PowerShell DSC or Desired State Configuration. DSC is highly scalable and can be used to automatically configure multiple computers running identical configurations. </a:t>
            </a:r>
          </a:p>
          <a:p>
            <a:pPr marL="0" lvl="0" indent="0" algn="just" rtl="0">
              <a:spcBef>
                <a:spcPts val="1000"/>
              </a:spcBef>
              <a:spcAft>
                <a:spcPts val="0"/>
              </a:spcAft>
              <a:buClr>
                <a:schemeClr val="dk1"/>
              </a:buClr>
              <a:buSzPct val="66666"/>
              <a:buFont typeface="Arial"/>
              <a:buNone/>
            </a:pPr>
            <a:r>
              <a:rPr lang="en-US" sz="1200" b="1" noProof="1">
                <a:solidFill>
                  <a:schemeClr val="accent6"/>
                </a:solidFill>
                <a:ea typeface="Proxima Nova Rg"/>
                <a:cs typeface="Proxima Nova Rg"/>
                <a:sym typeface="Proxima Nova"/>
              </a:rPr>
              <a:t>Impact</a:t>
            </a:r>
          </a:p>
          <a:p>
            <a:pPr marL="0" lvl="0" indent="0" algn="just" rtl="0">
              <a:lnSpc>
                <a:spcPct val="115000"/>
              </a:lnSpc>
              <a:spcBef>
                <a:spcPts val="0"/>
              </a:spcBef>
              <a:spcAft>
                <a:spcPts val="0"/>
              </a:spcAft>
              <a:buClr>
                <a:schemeClr val="dk1"/>
              </a:buClr>
              <a:buSzPct val="122222"/>
              <a:buFont typeface="Arial"/>
              <a:buNone/>
            </a:pPr>
            <a:r>
              <a:rPr lang="en-US" sz="1000" noProof="1">
                <a:solidFill>
                  <a:schemeClr val="accent6"/>
                </a:solidFill>
                <a:ea typeface="Proxima Nova Rg"/>
                <a:cs typeface="Proxima Nova Rg"/>
                <a:sym typeface="Proxima Nova"/>
              </a:rPr>
              <a:t>The client realized performance gains as the percentage of bugs was nearly halved. ​</a:t>
            </a:r>
          </a:p>
          <a:p>
            <a:pPr marL="0" lvl="0" indent="0" algn="just" rtl="0">
              <a:lnSpc>
                <a:spcPct val="115000"/>
              </a:lnSpc>
              <a:spcBef>
                <a:spcPts val="0"/>
              </a:spcBef>
              <a:spcAft>
                <a:spcPts val="0"/>
              </a:spcAft>
              <a:buClr>
                <a:schemeClr val="dk1"/>
              </a:buClr>
              <a:buSzPct val="122222"/>
              <a:buFont typeface="Arial"/>
              <a:buNone/>
            </a:pPr>
            <a:r>
              <a:rPr lang="en-US" sz="1000" noProof="1">
                <a:solidFill>
                  <a:schemeClr val="accent6"/>
                </a:solidFill>
                <a:ea typeface="Proxima Nova Rg"/>
                <a:cs typeface="Proxima Nova Rg"/>
                <a:sym typeface="Proxima Nova"/>
              </a:rPr>
              <a:t>Substantial Time Savings with TFS release management resulted in massive efficiency</a:t>
            </a:r>
          </a:p>
        </p:txBody>
      </p:sp>
      <p:pic>
        <p:nvPicPr>
          <p:cNvPr id="4" name="Picture 3">
            <a:extLst>
              <a:ext uri="{FF2B5EF4-FFF2-40B4-BE49-F238E27FC236}">
                <a16:creationId xmlns:a16="http://schemas.microsoft.com/office/drawing/2014/main" id="{BFF2C469-D72A-23AB-7938-236E055B606B}"/>
              </a:ext>
            </a:extLst>
          </p:cNvPr>
          <p:cNvPicPr>
            <a:picLocks noChangeAspect="1"/>
          </p:cNvPicPr>
          <p:nvPr/>
        </p:nvPicPr>
        <p:blipFill>
          <a:blip r:embed="rId3"/>
          <a:stretch>
            <a:fillRect/>
          </a:stretch>
        </p:blipFill>
        <p:spPr>
          <a:xfrm>
            <a:off x="9511510" y="3625976"/>
            <a:ext cx="840818" cy="637342"/>
          </a:xfrm>
          <a:prstGeom prst="rect">
            <a:avLst/>
          </a:prstGeom>
        </p:spPr>
      </p:pic>
      <p:sp>
        <p:nvSpPr>
          <p:cNvPr id="6" name="Rectangle: Rounded Corners 5">
            <a:extLst>
              <a:ext uri="{FF2B5EF4-FFF2-40B4-BE49-F238E27FC236}">
                <a16:creationId xmlns:a16="http://schemas.microsoft.com/office/drawing/2014/main" id="{AE2553B9-CD4A-D61A-8FDC-9DFB89236A8D}"/>
              </a:ext>
            </a:extLst>
          </p:cNvPr>
          <p:cNvSpPr/>
          <p:nvPr/>
        </p:nvSpPr>
        <p:spPr>
          <a:xfrm>
            <a:off x="6725264" y="5545393"/>
            <a:ext cx="4306530" cy="993057"/>
          </a:xfrm>
          <a:prstGeom prst="round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1">
                <a:ln>
                  <a:noFill/>
                </a:ln>
                <a:solidFill>
                  <a:schemeClr val="accent6"/>
                </a:solidFill>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1">
                <a:ln>
                  <a:noFill/>
                </a:ln>
                <a:solidFill>
                  <a:schemeClr val="accent6"/>
                </a:solidFill>
                <a:effectLst/>
                <a:uLnTx/>
                <a:uFillTx/>
                <a:ea typeface="+mn-ea"/>
                <a:cs typeface="+mn-cs"/>
              </a:rPr>
              <a:t>„What struck us in particular was Xebia’s approach to making their knowhow available and accessible. Their consultants constantly pick each other’s brains, which means you get to benefit from the best practices of their entire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1">
              <a:ln>
                <a:noFill/>
              </a:ln>
              <a:solidFill>
                <a:schemeClr val="accent6"/>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1">
                <a:ln>
                  <a:noFill/>
                </a:ln>
                <a:solidFill>
                  <a:schemeClr val="accent6"/>
                </a:solidFill>
                <a:effectLst/>
                <a:uLnTx/>
                <a:uFillTx/>
                <a:ea typeface="+mn-ea"/>
                <a:cs typeface="+mn-cs"/>
              </a:rPr>
              <a:t>	- </a:t>
            </a:r>
            <a:r>
              <a:rPr kumimoji="0" lang="en-US" sz="900" b="1" u="none" strike="noStrike" kern="1200" cap="none" spc="0" normalizeH="0" baseline="0" noProof="1">
                <a:ln>
                  <a:noFill/>
                </a:ln>
                <a:solidFill>
                  <a:schemeClr val="accent6"/>
                </a:solidFill>
                <a:effectLst/>
                <a:uLnTx/>
                <a:uFillTx/>
                <a:ea typeface="+mn-ea"/>
                <a:cs typeface="+mn-cs"/>
              </a:rPr>
              <a:t>Alex Janssen, Team leader of IT Department</a:t>
            </a:r>
          </a:p>
        </p:txBody>
      </p:sp>
    </p:spTree>
    <p:extLst>
      <p:ext uri="{BB962C8B-B14F-4D97-AF65-F5344CB8AC3E}">
        <p14:creationId xmlns:p14="http://schemas.microsoft.com/office/powerpoint/2010/main" val="3430237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0a0acd5-61c4-4018-b951-c082e5b75858" xsi:nil="true"/>
    <lcf76f155ced4ddcb4097134ff3c332f xmlns="c559e707-c4dc-481c-8f20-1390d9b1763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8AB178B1C63764FB69DC687AF91F3C3" ma:contentTypeVersion="14" ma:contentTypeDescription="Een nieuw document maken." ma:contentTypeScope="" ma:versionID="34baedd750c5ac2de39e17369f75ff4a">
  <xsd:schema xmlns:xsd="http://www.w3.org/2001/XMLSchema" xmlns:xs="http://www.w3.org/2001/XMLSchema" xmlns:p="http://schemas.microsoft.com/office/2006/metadata/properties" xmlns:ns2="c559e707-c4dc-481c-8f20-1390d9b1763d" xmlns:ns3="20a0acd5-61c4-4018-b951-c082e5b75858" targetNamespace="http://schemas.microsoft.com/office/2006/metadata/properties" ma:root="true" ma:fieldsID="94b6d483c48ce3ecd8a1cc1f7c9283d7" ns2:_="" ns3:_="">
    <xsd:import namespace="c559e707-c4dc-481c-8f20-1390d9b1763d"/>
    <xsd:import namespace="20a0acd5-61c4-4018-b951-c082e5b758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59e707-c4dc-481c-8f20-1390d9b176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Afbeeldingtags" ma:readOnly="false" ma:fieldId="{5cf76f15-5ced-4ddc-b409-7134ff3c332f}" ma:taxonomyMulti="true" ma:sspId="28eca5aa-3823-4333-92a0-adf3de86d962"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0a0acd5-61c4-4018-b951-c082e5b7585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426fe27f-2603-4c92-a102-685a412d01be}" ma:internalName="TaxCatchAll" ma:showField="CatchAllData" ma:web="20a0acd5-61c4-4018-b951-c082e5b758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5DA638-86E6-483D-B370-D6C1D39875F0}">
  <ds:schemaRefs>
    <ds:schemaRef ds:uri="http://schemas.microsoft.com/sharepoint/v3/contenttype/forms"/>
  </ds:schemaRefs>
</ds:datastoreItem>
</file>

<file path=customXml/itemProps2.xml><?xml version="1.0" encoding="utf-8"?>
<ds:datastoreItem xmlns:ds="http://schemas.openxmlformats.org/officeDocument/2006/customXml" ds:itemID="{89061141-64FE-4641-83AB-78F105D20B25}">
  <ds:schemaRefs>
    <ds:schemaRef ds:uri="http://schemas.microsoft.com/office/2006/metadata/properties"/>
    <ds:schemaRef ds:uri="http://schemas.microsoft.com/office/infopath/2007/PartnerControls"/>
    <ds:schemaRef ds:uri="20a0acd5-61c4-4018-b951-c082e5b75858"/>
    <ds:schemaRef ds:uri="c559e707-c4dc-481c-8f20-1390d9b1763d"/>
  </ds:schemaRefs>
</ds:datastoreItem>
</file>

<file path=customXml/itemProps3.xml><?xml version="1.0" encoding="utf-8"?>
<ds:datastoreItem xmlns:ds="http://schemas.openxmlformats.org/officeDocument/2006/customXml" ds:itemID="{65C171C4-F609-4771-B366-3C2806A384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59e707-c4dc-481c-8f20-1390d9b1763d"/>
    <ds:schemaRef ds:uri="20a0acd5-61c4-4018-b951-c082e5b758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cp:revision>
  <dcterms:created xsi:type="dcterms:W3CDTF">2026-01-23T11:41:19Z</dcterms:created>
  <dcterms:modified xsi:type="dcterms:W3CDTF">2026-01-23T11:42:02Z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0x01010038AB178B1C63764FB69DC687AF91F3C3</vt:lpwstr>
  </property>
  <property fmtid="{D5CDD505-2E9C-101B-9397-08002B2CF9AE}" pid="3" name="MediaServiceImageTags">
    <vt:lpwstr/>
  </property>
</Properties>
</file>